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69" r:id="rId3"/>
    <p:sldId id="270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9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1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7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62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2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18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39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9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2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11659FF-D71F-4CA0-9B6E-E012F051D2B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2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mazonWebServices/amazon-s3-security-settings-controls-stg308r1-aws-reinvent-2018?qid=d27c7f65-46e4-4a93-888f-b7dff9d89ae6&amp;v=&amp;b=&amp;from_search=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mazonWebServices/how-amazoncom-migrates-inventory-management-systems-dat346-aws-reinvent-2018?qid=d4e4376a-8516-4639-bea6-93ac75e8d541&amp;v=&amp;b=&amp;from_search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about-aws/whats-new/2018/11/announcing-amazon-timestream/" TargetMode="External"/><Relationship Id="rId2" Type="http://schemas.openxmlformats.org/officeDocument/2006/relationships/hyperlink" Target="https://aws.amazon.com/blogs/aws/amazon-dynamodb-on-demand-no-capacity-planning-and-pay-per-request-pricin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about-aws/whats-new/2018/11/s3-batch-operations/" TargetMode="External"/><Relationship Id="rId3" Type="http://schemas.openxmlformats.org/officeDocument/2006/relationships/hyperlink" Target="https://aws.amazon.com/blogs/aws/new-aws-datasync-automated-and-accelerated-data-transfer/" TargetMode="External"/><Relationship Id="rId7" Type="http://schemas.openxmlformats.org/officeDocument/2006/relationships/hyperlink" Target="http://aws.amazon.com/about-aws/whats-new/2018/11/announcing-aws-amplify-console" TargetMode="External"/><Relationship Id="rId2" Type="http://schemas.openxmlformats.org/officeDocument/2006/relationships/hyperlink" Target="https://aws.amazon.com/blogs/aws/aws-robomaker-develop-test-deploy-and-manage-intelligent-robotics-ap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ko/blogs/korea/coming-soon-snowball-edge-with-more-compute-power-and-a-gpu/" TargetMode="External"/><Relationship Id="rId5" Type="http://schemas.openxmlformats.org/officeDocument/2006/relationships/hyperlink" Target="https://aws.amazon.com/blogs/aws/new-automatic-cost-optimization-for-amazon-s3-via-intelligent-tiering/" TargetMode="External"/><Relationship Id="rId10" Type="http://schemas.openxmlformats.org/officeDocument/2006/relationships/image" Target="../media/image2.jpeg"/><Relationship Id="rId4" Type="http://schemas.openxmlformats.org/officeDocument/2006/relationships/hyperlink" Target="https://aws.amazon.com/blogs/aws/new-aws-transfer-for-sftp-fully-managed-sftp-service-for-amazon-s3/" TargetMode="External"/><Relationship Id="rId9" Type="http://schemas.openxmlformats.org/officeDocument/2006/relationships/hyperlink" Target="https://aws.amazon.com/about-aws/whats-new/2018/11/coming-soon-amazon-efs-infrequent-access-storage-clas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mazonWebServices/iot-at-the-edge-using-ar-ml-to-provide-realtime-industrial-monitoring-arv353r1-aws-reinvent-2018?qid=6b66fb69-5c7b-4d54-bed5-dae6124e4ee2&amp;v=&amp;b=&amp;from_search=1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ww.slideshare.net/AmazonWebServices/ten-tips-and-tricks-for-improving-your-graphql-api-with-aws-appsync-mob401-aws-reinvent-2018?qid=64f053e2-8623-457f-8f97-909d6e616dc8&amp;v=&amp;b=&amp;from_search=1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Re:Invent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조현정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12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Amazon S3 Security Settings &amp; Controls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67" y="1737360"/>
            <a:ext cx="7257158" cy="36089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4326" y="1845734"/>
            <a:ext cx="3849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Workshop 2</a:t>
            </a:r>
            <a:r>
              <a:rPr lang="ko-KR" altLang="en-US" sz="1200" smtClean="0"/>
              <a:t>시간 </a:t>
            </a:r>
            <a:r>
              <a:rPr lang="en-US" altLang="ko-KR" sz="1200" dirty="0" smtClean="0"/>
              <a:t>15</a:t>
            </a:r>
            <a:r>
              <a:rPr lang="ko-KR" altLang="en-US" sz="1200" smtClean="0"/>
              <a:t>분소요</a:t>
            </a:r>
            <a:endParaRPr lang="en-US" altLang="ko-KR" sz="1200" dirty="0" smtClean="0"/>
          </a:p>
          <a:p>
            <a:r>
              <a:rPr lang="en-US" altLang="ko-KR" sz="1200" dirty="0" smtClean="0"/>
              <a:t>LG </a:t>
            </a:r>
            <a:r>
              <a:rPr lang="ko-KR" altLang="en-US" sz="1200" smtClean="0"/>
              <a:t>노트북으로 </a:t>
            </a:r>
            <a:r>
              <a:rPr lang="en-US" altLang="ko-KR" sz="1200" dirty="0" smtClean="0"/>
              <a:t>S3</a:t>
            </a:r>
            <a:r>
              <a:rPr lang="ko-KR" altLang="en-US" sz="1200" smtClean="0"/>
              <a:t>로 파일 업로드가 안되서 워크샵을 거의 못함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새로운 기능 중에</a:t>
            </a:r>
            <a:r>
              <a:rPr lang="en-US" altLang="ko-KR" sz="1200" dirty="0" smtClean="0"/>
              <a:t>, </a:t>
            </a:r>
          </a:p>
          <a:p>
            <a:r>
              <a:rPr lang="en-US" altLang="ko-KR" sz="1200" dirty="0" smtClean="0"/>
              <a:t>ACL </a:t>
            </a:r>
            <a:r>
              <a:rPr lang="ko-KR" altLang="en-US" sz="1200" smtClean="0"/>
              <a:t>과 </a:t>
            </a:r>
            <a:r>
              <a:rPr lang="en-US" altLang="ko-KR" sz="1200" dirty="0" smtClean="0"/>
              <a:t>Policy</a:t>
            </a:r>
            <a:r>
              <a:rPr lang="ko-KR" altLang="en-US" sz="1200" smtClean="0"/>
              <a:t>를 옵션으로 쉽게 설정하는 화면이 추가됨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Public access </a:t>
            </a:r>
            <a:r>
              <a:rPr lang="ko-KR" altLang="en-US" sz="1200" smtClean="0"/>
              <a:t>를 제어하는 </a:t>
            </a:r>
            <a:r>
              <a:rPr lang="ko-KR" altLang="en-US" sz="1200" smtClean="0"/>
              <a:t>용도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873" y="4183237"/>
            <a:ext cx="5200650" cy="163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5636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06724" y="28660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hlinkClick r:id="rId4"/>
              </a:rPr>
              <a:t>원본 슬라이드 공유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77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Amazon.com Migrates Inventory Management Systems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 smtClean="0"/>
              <a:t>Chalk Talk</a:t>
            </a:r>
          </a:p>
          <a:p>
            <a:r>
              <a:rPr lang="ko-KR" altLang="en-US" sz="1400" dirty="0" smtClean="0"/>
              <a:t>대부분의 내용은 </a:t>
            </a:r>
            <a:r>
              <a:rPr lang="en-US" altLang="ko-KR" sz="1400" dirty="0" smtClean="0"/>
              <a:t>Oracle</a:t>
            </a:r>
            <a:r>
              <a:rPr lang="ko-KR" altLang="en-US" sz="1400" smtClean="0"/>
              <a:t>에서 </a:t>
            </a:r>
            <a:r>
              <a:rPr lang="en-US" altLang="ko-KR" sz="1400" dirty="0" smtClean="0"/>
              <a:t>Aurora </a:t>
            </a:r>
            <a:r>
              <a:rPr lang="en-US" altLang="ko-KR" sz="1400" dirty="0" err="1" smtClean="0"/>
              <a:t>PostgreSQL</a:t>
            </a:r>
            <a:r>
              <a:rPr lang="ko-KR" altLang="en-US" sz="1400" smtClean="0"/>
              <a:t>로 옮긴 과정을 설명</a:t>
            </a:r>
            <a:endParaRPr lang="en-US" altLang="ko-KR" sz="1400" dirty="0" smtClean="0"/>
          </a:p>
          <a:p>
            <a:r>
              <a:rPr lang="en-US" altLang="ko-KR" sz="1400" dirty="0" err="1" smtClean="0"/>
              <a:t>PostgreSQL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을 선택한 이유를 많이 물어봄</a:t>
            </a:r>
            <a:r>
              <a:rPr lang="en-US" altLang="ko-KR" sz="1400" dirty="0" smtClean="0"/>
              <a:t>.  </a:t>
            </a:r>
            <a:r>
              <a:rPr lang="ko-KR" altLang="en-US" sz="1400" smtClean="0"/>
              <a:t>이유는 가장 오라클과 유사함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971136"/>
            <a:ext cx="46672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16" y="2971136"/>
            <a:ext cx="5514975" cy="27241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95968" y="112795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원본 슬라이드 공유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14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Amazon Connect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63739"/>
            <a:ext cx="4143382" cy="310753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653" y="2263739"/>
            <a:ext cx="4143382" cy="3107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2555" y="5671588"/>
            <a:ext cx="10202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smtClean="0"/>
              <a:t>에서 </a:t>
            </a:r>
            <a:r>
              <a:rPr lang="en-US" altLang="ko-KR" dirty="0" smtClean="0"/>
              <a:t>invite</a:t>
            </a:r>
            <a:r>
              <a:rPr lang="ko-KR" altLang="en-US" smtClean="0"/>
              <a:t>를 하고 등록을 </a:t>
            </a:r>
            <a:r>
              <a:rPr lang="ko-KR" altLang="en-US" dirty="0" smtClean="0"/>
              <a:t>해야 참석 </a:t>
            </a:r>
            <a:r>
              <a:rPr lang="ko-KR" altLang="en-US" smtClean="0"/>
              <a:t>가능한 </a:t>
            </a:r>
            <a:r>
              <a:rPr lang="en-US" altLang="ko-KR" dirty="0" smtClean="0"/>
              <a:t>“</a:t>
            </a:r>
            <a:r>
              <a:rPr lang="ko-KR" altLang="en-US" smtClean="0"/>
              <a:t>고객 감사 행사</a:t>
            </a:r>
            <a:r>
              <a:rPr lang="en-US" altLang="ko-KR" dirty="0" smtClean="0"/>
              <a:t>”</a:t>
            </a:r>
            <a:r>
              <a:rPr lang="ko-KR" altLang="en-US" smtClean="0"/>
              <a:t>라고 </a:t>
            </a:r>
            <a:r>
              <a:rPr lang="ko-KR" altLang="en-US" dirty="0" smtClean="0"/>
              <a:t>해서 저녁이라도 줄까 했지만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와인 및 주류만 </a:t>
            </a:r>
            <a:r>
              <a:rPr lang="ko-KR" altLang="en-US" dirty="0" smtClean="0"/>
              <a:t>제공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34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DAY3 - Wednesday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15" y="1819761"/>
            <a:ext cx="4438778" cy="4401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877" y="1828901"/>
            <a:ext cx="4369992" cy="439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4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Keynote </a:t>
            </a:r>
            <a:r>
              <a:rPr lang="en-US" altLang="ko-KR" sz="1600" dirty="0" smtClean="0"/>
              <a:t>– </a:t>
            </a:r>
            <a:r>
              <a:rPr lang="ko-KR" altLang="en-US" sz="1600" smtClean="0"/>
              <a:t>유용해 보이는 서비스</a:t>
            </a:r>
            <a:endParaRPr lang="ko-KR" altLang="en-US" sz="1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b="1" dirty="0" smtClean="0">
                <a:hlinkClick r:id="rId2"/>
              </a:rPr>
              <a:t>Amazon </a:t>
            </a:r>
            <a:r>
              <a:rPr lang="en-US" altLang="ko-KR" sz="1600" b="1" dirty="0" err="1">
                <a:hlinkClick r:id="rId2"/>
              </a:rPr>
              <a:t>DynamoDB</a:t>
            </a:r>
            <a:r>
              <a:rPr lang="en-US" altLang="ko-KR" sz="1600" b="1" dirty="0">
                <a:hlinkClick r:id="rId2"/>
              </a:rPr>
              <a:t> </a:t>
            </a:r>
            <a:r>
              <a:rPr lang="en-US" altLang="ko-KR" sz="1600" b="1" dirty="0" smtClean="0">
                <a:hlinkClick r:id="rId2"/>
              </a:rPr>
              <a:t>On-Demand</a:t>
            </a:r>
            <a:r>
              <a:rPr lang="en-US" altLang="ko-KR" sz="1600" b="1" dirty="0" smtClean="0"/>
              <a:t> – </a:t>
            </a:r>
            <a:r>
              <a:rPr lang="en-US" altLang="ko-KR" sz="1400" b="1" dirty="0" err="1" smtClean="0"/>
              <a:t>Throuput</a:t>
            </a:r>
            <a:r>
              <a:rPr lang="en-US" altLang="ko-KR" sz="1400" b="1" dirty="0" smtClean="0"/>
              <a:t> </a:t>
            </a:r>
            <a:r>
              <a:rPr lang="ko-KR" altLang="en-US" sz="1400" b="1" smtClean="0"/>
              <a:t>예상되지 않는 케이스가 많으므로 유용할 듯</a:t>
            </a:r>
            <a:endParaRPr lang="en-US" altLang="ko-KR" sz="1400" b="1" dirty="0" smtClean="0"/>
          </a:p>
          <a:p>
            <a:endParaRPr lang="en-US" altLang="ko-KR" sz="1600" b="1" dirty="0"/>
          </a:p>
          <a:p>
            <a:r>
              <a:rPr lang="en-US" altLang="ko-KR" sz="1600" dirty="0">
                <a:hlinkClick r:id="rId3"/>
              </a:rPr>
              <a:t>Amazon </a:t>
            </a:r>
            <a:r>
              <a:rPr lang="en-US" altLang="ko-KR" sz="1600" dirty="0" err="1" smtClean="0">
                <a:hlinkClick r:id="rId3"/>
              </a:rPr>
              <a:t>Timestream</a:t>
            </a:r>
            <a:r>
              <a:rPr lang="en-US" altLang="ko-KR" sz="1600" dirty="0" smtClean="0"/>
              <a:t> - </a:t>
            </a:r>
            <a:r>
              <a:rPr lang="en-US" altLang="ko-KR" sz="1600" dirty="0"/>
              <a:t>Amazon </a:t>
            </a:r>
            <a:r>
              <a:rPr lang="en-US" altLang="ko-KR" sz="1600" dirty="0" err="1"/>
              <a:t>Timestream</a:t>
            </a:r>
            <a:r>
              <a:rPr lang="en-US" altLang="ko-KR" sz="1600" dirty="0"/>
              <a:t> is a fast, scalable, fully managed time series database service for </a:t>
            </a:r>
            <a:r>
              <a:rPr lang="en-US" altLang="ko-KR" sz="1600" dirty="0" err="1"/>
              <a:t>IoT</a:t>
            </a:r>
            <a:r>
              <a:rPr lang="en-US" altLang="ko-KR" sz="1600" dirty="0"/>
              <a:t> and operational applications that makes it easy to store and analyze trillions of events per day at 1/10th the cost of relational databases.</a:t>
            </a:r>
            <a:endParaRPr lang="en-US" altLang="ko-KR" sz="1600" b="1" dirty="0"/>
          </a:p>
          <a:p>
            <a:endParaRPr lang="en-US" altLang="ko-KR" sz="1600" dirty="0" smtClean="0"/>
          </a:p>
          <a:p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</a:rPr>
              <a:t>S3 3</a:t>
            </a:r>
            <a:r>
              <a:rPr lang="ko-KR" altLang="en-US" sz="1600" smtClean="0">
                <a:solidFill>
                  <a:schemeClr val="bg2">
                    <a:lumMod val="50000"/>
                  </a:schemeClr>
                </a:solidFill>
              </a:rPr>
              <a:t>가지 기능</a:t>
            </a:r>
            <a:endParaRPr lang="en-US" altLang="ko-KR" sz="16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600" dirty="0" smtClean="0"/>
              <a:t>  - </a:t>
            </a:r>
            <a:r>
              <a:rPr lang="en-US" altLang="ko-KR" sz="1600" b="1" dirty="0" smtClean="0"/>
              <a:t>Amazon </a:t>
            </a:r>
            <a:r>
              <a:rPr lang="en-US" altLang="ko-KR" sz="1600" b="1" dirty="0"/>
              <a:t>S3 Intelligent </a:t>
            </a:r>
            <a:r>
              <a:rPr lang="en-US" altLang="ko-KR" sz="1600" b="1" dirty="0" err="1"/>
              <a:t>Tiering</a:t>
            </a:r>
            <a:r>
              <a:rPr lang="en-US" altLang="ko-KR" sz="1600" b="1" dirty="0"/>
              <a:t> </a:t>
            </a:r>
            <a:r>
              <a:rPr lang="en-US" altLang="ko-KR" sz="1600" dirty="0"/>
              <a:t>for automatic cost </a:t>
            </a:r>
            <a:r>
              <a:rPr lang="en-US" altLang="ko-KR" sz="1600" dirty="0" smtClean="0"/>
              <a:t>optimization</a:t>
            </a:r>
          </a:p>
          <a:p>
            <a:r>
              <a:rPr lang="en-US" altLang="ko-KR" sz="1400" dirty="0" smtClean="0"/>
              <a:t>- </a:t>
            </a:r>
            <a:r>
              <a:rPr lang="en-US" altLang="ko-KR" sz="1400" b="1" dirty="0" smtClean="0"/>
              <a:t>Amazon </a:t>
            </a:r>
            <a:r>
              <a:rPr lang="en-US" altLang="ko-KR" sz="1400" b="1" dirty="0"/>
              <a:t>S3 Object Lock</a:t>
            </a:r>
            <a:r>
              <a:rPr lang="en-US" altLang="ko-KR" sz="1400" dirty="0"/>
              <a:t> to prevent object version deletion for a customer-defined retention period</a:t>
            </a:r>
          </a:p>
          <a:p>
            <a:r>
              <a:rPr lang="en-US" altLang="ko-KR" sz="1400" dirty="0" smtClean="0"/>
              <a:t>- </a:t>
            </a:r>
            <a:r>
              <a:rPr lang="en-US" altLang="ko-KR" sz="1400" b="1" dirty="0" smtClean="0"/>
              <a:t>Amazon </a:t>
            </a:r>
            <a:r>
              <a:rPr lang="en-US" altLang="ko-KR" sz="1400" b="1" dirty="0"/>
              <a:t>S3 Batch Operations </a:t>
            </a:r>
            <a:r>
              <a:rPr lang="en-US" altLang="ko-KR" sz="1400" dirty="0"/>
              <a:t>for object management</a:t>
            </a:r>
          </a:p>
          <a:p>
            <a:endParaRPr lang="en-US" altLang="ko-KR" sz="1400" dirty="0" smtClean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286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[New] Introduction to Amazon </a:t>
            </a:r>
            <a:r>
              <a:rPr lang="en-US" altLang="ko-KR" dirty="0" err="1" smtClean="0"/>
              <a:t>CloudWatch</a:t>
            </a:r>
            <a:r>
              <a:rPr lang="en-US" altLang="ko-KR" dirty="0" smtClean="0"/>
              <a:t> Logs Insights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42" y="1827013"/>
            <a:ext cx="3997283" cy="2997962"/>
          </a:xfrm>
        </p:spPr>
      </p:pic>
      <p:sp>
        <p:nvSpPr>
          <p:cNvPr id="4" name="TextBox 3"/>
          <p:cNvSpPr txBox="1"/>
          <p:nvPr/>
        </p:nvSpPr>
        <p:spPr>
          <a:xfrm>
            <a:off x="7400520" y="1320521"/>
            <a:ext cx="450251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err="1"/>
              <a:t>CloudWatch</a:t>
            </a:r>
            <a:r>
              <a:rPr lang="en-US" altLang="ko-KR" sz="1200" dirty="0"/>
              <a:t> Logs Insights enables you to interactively search and analyze your log data in Amazon </a:t>
            </a:r>
            <a:r>
              <a:rPr lang="en-US" altLang="ko-KR" sz="1200" dirty="0" err="1"/>
              <a:t>CloudWatch</a:t>
            </a:r>
            <a:r>
              <a:rPr lang="en-US" altLang="ko-KR" sz="1200" dirty="0"/>
              <a:t> Logs. </a:t>
            </a:r>
            <a:endParaRPr lang="ko-KR" altLang="en-US" sz="1200"/>
          </a:p>
        </p:txBody>
      </p:sp>
      <p:pic>
        <p:nvPicPr>
          <p:cNvPr id="5122" name="Picture 2" descr="https://media.amazonwebservices.com/blog/2018/ci_menu_nav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280" y="1827013"/>
            <a:ext cx="1660072" cy="330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media.amazonwebservices.com/blog/2018/ci_dlg_qo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70" y="1827013"/>
            <a:ext cx="4568421" cy="34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4144" y="5156886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153" y="4914628"/>
            <a:ext cx="10645863" cy="1469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The query language supports six types of commands:</a:t>
            </a:r>
            <a:endParaRPr lang="ko-KR" altLang="ko-KR" sz="105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Bold"/>
                <a:cs typeface="Consolas" panose="020B0609020204030204" pitchFamily="49" charset="0"/>
              </a:rPr>
              <a:t>fields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 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– Retrieves one or more log fields. It can also make use of functions such as </a:t>
            </a: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"/>
                <a:cs typeface="Consolas" panose="020B0609020204030204" pitchFamily="49" charset="0"/>
              </a:rPr>
              <a:t>abs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,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 </a:t>
            </a: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"/>
                <a:cs typeface="Consolas" panose="020B0609020204030204" pitchFamily="49" charset="0"/>
              </a:rPr>
              <a:t>sqrt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,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 </a:t>
            </a: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"/>
                <a:cs typeface="Consolas" panose="020B0609020204030204" pitchFamily="49" charset="0"/>
              </a:rPr>
              <a:t>strlen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,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 </a:t>
            </a: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"/>
                <a:cs typeface="Consolas" panose="020B0609020204030204" pitchFamily="49" charset="0"/>
              </a:rPr>
              <a:t>trim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, and more.</a:t>
            </a:r>
            <a:endParaRPr lang="ko-KR" altLang="ko-KR" sz="105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Bold"/>
                <a:cs typeface="Consolas" panose="020B0609020204030204" pitchFamily="49" charset="0"/>
              </a:rPr>
              <a:t>filter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 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– Retrieves log fields based on one or more conditions built from Boolean operators, comparison operators, and regular expressions.</a:t>
            </a:r>
            <a:endParaRPr lang="ko-KR" altLang="ko-KR" sz="105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Bold"/>
                <a:cs typeface="Consolas" panose="020B0609020204030204" pitchFamily="49" charset="0"/>
              </a:rPr>
              <a:t>stats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 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– Calculates aggregate statistics such as </a:t>
            </a: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"/>
                <a:cs typeface="Consolas" panose="020B0609020204030204" pitchFamily="49" charset="0"/>
              </a:rPr>
              <a:t>sum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,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 </a:t>
            </a: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"/>
                <a:cs typeface="Consolas" panose="020B0609020204030204" pitchFamily="49" charset="0"/>
              </a:rPr>
              <a:t>avg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,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 </a:t>
            </a: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"/>
                <a:cs typeface="Consolas" panose="020B0609020204030204" pitchFamily="49" charset="0"/>
              </a:rPr>
              <a:t>count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,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 </a:t>
            </a: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"/>
                <a:cs typeface="Consolas" panose="020B0609020204030204" pitchFamily="49" charset="0"/>
              </a:rPr>
              <a:t>min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,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 </a:t>
            </a: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"/>
                <a:cs typeface="Consolas" panose="020B0609020204030204" pitchFamily="49" charset="0"/>
              </a:rPr>
              <a:t>max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, and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 </a:t>
            </a: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"/>
                <a:cs typeface="Consolas" panose="020B0609020204030204" pitchFamily="49" charset="0"/>
              </a:rPr>
              <a:t>percentile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 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for a log field, across a given time interval (specified using the optional </a:t>
            </a: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"/>
                <a:cs typeface="Consolas" panose="020B0609020204030204" pitchFamily="49" charset="0"/>
              </a:rPr>
              <a:t>by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 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modifier).</a:t>
            </a:r>
            <a:endParaRPr lang="ko-KR" altLang="ko-KR" sz="105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Bold"/>
                <a:cs typeface="Consolas" panose="020B0609020204030204" pitchFamily="49" charset="0"/>
              </a:rPr>
              <a:t>sort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 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– Sorts logs events in ascending or descending order.</a:t>
            </a:r>
            <a:endParaRPr lang="ko-KR" altLang="ko-KR" sz="105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Bold"/>
                <a:cs typeface="Consolas" panose="020B0609020204030204" pitchFamily="49" charset="0"/>
              </a:rPr>
              <a:t>limit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 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– Limits the number of log events returned by a query.</a:t>
            </a:r>
            <a:endParaRPr lang="ko-KR" altLang="ko-KR" sz="105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50" dirty="0">
                <a:solidFill>
                  <a:srgbClr val="C0392B"/>
                </a:solidFill>
                <a:latin typeface="Consolas" panose="020B0609020204030204" pitchFamily="49" charset="0"/>
                <a:ea typeface="AmazonEmberBold"/>
                <a:cs typeface="Consolas" panose="020B0609020204030204" pitchFamily="49" charset="0"/>
              </a:rPr>
              <a:t>parse</a:t>
            </a:r>
            <a:r>
              <a:rPr lang="ko-KR" altLang="ko-KR" sz="1050" dirty="0">
                <a:solidFill>
                  <a:srgbClr val="333333"/>
                </a:solidFill>
                <a:ea typeface="AmazonEmber"/>
              </a:rPr>
              <a:t> </a:t>
            </a:r>
            <a:r>
              <a:rPr lang="ko-KR" altLang="ko-KR" sz="1050" dirty="0">
                <a:solidFill>
                  <a:srgbClr val="333333"/>
                </a:solidFill>
                <a:latin typeface="Arial" panose="020B0604020202020204" pitchFamily="34" charset="0"/>
                <a:ea typeface="AmazonEmber"/>
              </a:rPr>
              <a:t>– Extracts data from a log field, creating one or more ephemeral fields that can be further processed by the query.</a:t>
            </a:r>
            <a:endParaRPr lang="ko-KR" altLang="ko-KR" sz="1050" dirty="0">
              <a:latin typeface="Arial" panose="020B0604020202020204" pitchFamily="34" charset="0"/>
            </a:endParaRP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77302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DAY4 - Thursday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Keynote</a:t>
            </a:r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sitewise</a:t>
            </a:r>
            <a:r>
              <a:rPr lang="en-US" altLang="ko-KR" dirty="0" smtClean="0"/>
              <a:t> </a:t>
            </a:r>
            <a:r>
              <a:rPr lang="ko-KR" altLang="en-US" smtClean="0"/>
              <a:t>외 </a:t>
            </a:r>
            <a:r>
              <a:rPr lang="en-US" altLang="ko-KR" dirty="0" smtClean="0"/>
              <a:t>3</a:t>
            </a:r>
            <a:r>
              <a:rPr lang="ko-KR" altLang="en-US" smtClean="0"/>
              <a:t>가지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0400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78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DAY0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altLang="ko-KR" dirty="0"/>
          </a:p>
          <a:p>
            <a:r>
              <a:rPr lang="ko-KR" altLang="en-US" dirty="0" smtClean="0"/>
              <a:t>전야에서 발표한 서비스</a:t>
            </a:r>
            <a:endParaRPr lang="en-US" altLang="ko-KR" dirty="0"/>
          </a:p>
          <a:p>
            <a:r>
              <a:rPr lang="en-US" altLang="ko-KR" b="1" dirty="0">
                <a:hlinkClick r:id="rId2"/>
              </a:rPr>
              <a:t>AWS </a:t>
            </a:r>
            <a:r>
              <a:rPr lang="en-US" altLang="ko-KR" b="1" dirty="0" err="1">
                <a:hlinkClick r:id="rId2"/>
              </a:rPr>
              <a:t>RoboMaker</a:t>
            </a:r>
            <a:r>
              <a:rPr lang="en-US" altLang="ko-KR" b="1" dirty="0">
                <a:hlinkClick r:id="rId2"/>
              </a:rPr>
              <a:t> – </a:t>
            </a:r>
            <a:r>
              <a:rPr lang="ko-KR" altLang="en-US" b="1">
                <a:hlinkClick r:id="rId2"/>
              </a:rPr>
              <a:t>지능 로봇 앱 개발</a:t>
            </a:r>
            <a:r>
              <a:rPr lang="en-US" altLang="ko-KR" b="1" dirty="0">
                <a:hlinkClick r:id="rId2"/>
              </a:rPr>
              <a:t>, </a:t>
            </a:r>
            <a:r>
              <a:rPr lang="ko-KR" altLang="en-US" b="1">
                <a:hlinkClick r:id="rId2"/>
              </a:rPr>
              <a:t>테스트 배포 및 관리 서비스</a:t>
            </a:r>
            <a:endParaRPr lang="ko-KR" altLang="en-US" b="1"/>
          </a:p>
          <a:p>
            <a:r>
              <a:rPr lang="en-US" altLang="ko-KR" b="1" u="sng" dirty="0">
                <a:hlinkClick r:id="rId3"/>
              </a:rPr>
              <a:t>AWS </a:t>
            </a:r>
            <a:r>
              <a:rPr lang="en-US" altLang="ko-KR" b="1" u="sng" dirty="0" err="1">
                <a:hlinkClick r:id="rId3"/>
              </a:rPr>
              <a:t>DataSync</a:t>
            </a:r>
            <a:r>
              <a:rPr lang="en-US" altLang="ko-KR" b="1" u="sng" dirty="0">
                <a:hlinkClick r:id="rId3"/>
              </a:rPr>
              <a:t> – </a:t>
            </a:r>
            <a:r>
              <a:rPr lang="ko-KR" altLang="en-US" b="1" u="sng">
                <a:hlinkClick r:id="rId3"/>
              </a:rPr>
              <a:t>자동 데이터 전송 및 가속 서비스</a:t>
            </a:r>
            <a:endParaRPr lang="ko-KR" altLang="en-US" b="1"/>
          </a:p>
          <a:p>
            <a:r>
              <a:rPr lang="en-US" altLang="ko-KR" b="1" dirty="0">
                <a:hlinkClick r:id="rId4"/>
              </a:rPr>
              <a:t>AWS Transfer for SFTP</a:t>
            </a:r>
            <a:endParaRPr lang="en-US" altLang="ko-KR" b="1" dirty="0"/>
          </a:p>
          <a:p>
            <a:r>
              <a:rPr lang="en-US" altLang="ko-KR" b="1" u="sng" dirty="0">
                <a:hlinkClick r:id="rId5"/>
              </a:rPr>
              <a:t>Amazon S3</a:t>
            </a:r>
            <a:r>
              <a:rPr lang="ko-KR" altLang="en-US" b="1" u="sng">
                <a:hlinkClick r:id="rId5"/>
              </a:rPr>
              <a:t>를 위한 지능형 클래스</a:t>
            </a:r>
            <a:endParaRPr lang="ko-KR" altLang="en-US" b="1"/>
          </a:p>
          <a:p>
            <a:r>
              <a:rPr lang="en-US" altLang="ko-KR" b="1" u="sng" dirty="0">
                <a:hlinkClick r:id="rId6"/>
              </a:rPr>
              <a:t>AWS Snowball Edge</a:t>
            </a:r>
            <a:endParaRPr lang="en-US" altLang="ko-KR" b="1" dirty="0"/>
          </a:p>
          <a:p>
            <a:r>
              <a:rPr lang="en-US" altLang="ko-KR" b="1" u="sng" dirty="0">
                <a:hlinkClick r:id="rId7"/>
              </a:rPr>
              <a:t>AWS </a:t>
            </a:r>
            <a:r>
              <a:rPr lang="en-US" altLang="ko-KR" b="1" u="sng" dirty="0" smtClean="0">
                <a:hlinkClick r:id="rId7"/>
              </a:rPr>
              <a:t>Amplify</a:t>
            </a:r>
            <a:endParaRPr lang="en-US" altLang="ko-KR" b="1" u="sng" dirty="0" smtClean="0"/>
          </a:p>
          <a:p>
            <a:endParaRPr lang="en-US" altLang="ko-KR" b="1" dirty="0"/>
          </a:p>
          <a:p>
            <a:r>
              <a:rPr lang="ko-KR" altLang="en-US" dirty="0"/>
              <a:t>출시 예정 서비스</a:t>
            </a:r>
            <a:endParaRPr lang="en-US" altLang="ko-KR" dirty="0"/>
          </a:p>
          <a:p>
            <a:r>
              <a:rPr lang="en-US" altLang="ko-KR" b="1" dirty="0">
                <a:hlinkClick r:id="rId8"/>
              </a:rPr>
              <a:t>Amazon S3 Batch Operations</a:t>
            </a:r>
            <a:endParaRPr lang="en-US" altLang="ko-KR" b="1" dirty="0"/>
          </a:p>
          <a:p>
            <a:r>
              <a:rPr lang="en-US" altLang="ko-KR" b="1" u="sng" dirty="0">
                <a:hlinkClick r:id="rId9"/>
              </a:rPr>
              <a:t>EFS Infrequent Access</a:t>
            </a:r>
            <a:endParaRPr lang="en-US" altLang="ko-KR" b="1" dirty="0"/>
          </a:p>
          <a:p>
            <a:endParaRPr lang="en-US" altLang="ko-KR" b="1" dirty="0"/>
          </a:p>
          <a:p>
            <a:endParaRPr lang="ko-KR" altLang="en-US" dirty="0"/>
          </a:p>
        </p:txBody>
      </p:sp>
      <p:pic>
        <p:nvPicPr>
          <p:cNvPr id="4098" name="Picture 2" descr="https://d2908q01vomqb2.cloudfront.net/7b52009b64fd0a2a49e6d8a939753077792b0554/2018/11/26/Ds6RQG4V4AAkIEH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72" y="1788068"/>
            <a:ext cx="4858608" cy="264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3882" y="4486756"/>
            <a:ext cx="184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이랬다는데</a:t>
            </a:r>
            <a:r>
              <a:rPr lang="en-US" altLang="ko-KR" sz="1400" dirty="0" smtClean="0"/>
              <a:t>, </a:t>
            </a:r>
            <a:r>
              <a:rPr lang="ko-KR" altLang="en-US" sz="1400" smtClean="0"/>
              <a:t>못가봄</a:t>
            </a:r>
            <a:r>
              <a:rPr lang="en-US" altLang="ko-KR" sz="1400" dirty="0" smtClean="0"/>
              <a:t>...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103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Registration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5657850" cy="4067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8029" y="2038525"/>
            <a:ext cx="4057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호텔 체크인 이후 </a:t>
            </a:r>
            <a:r>
              <a:rPr lang="en-US" altLang="ko-KR" dirty="0" smtClean="0"/>
              <a:t>Aria </a:t>
            </a:r>
            <a:r>
              <a:rPr lang="ko-KR" altLang="en-US" smtClean="0"/>
              <a:t>호텔로 이동하여</a:t>
            </a:r>
            <a:endParaRPr lang="en-US" altLang="ko-KR" dirty="0" smtClean="0"/>
          </a:p>
          <a:p>
            <a:r>
              <a:rPr lang="en-US" altLang="ko-KR" dirty="0" err="1" smtClean="0"/>
              <a:t>Re:Invent</a:t>
            </a:r>
            <a:r>
              <a:rPr lang="en-US" altLang="ko-KR" dirty="0" smtClean="0"/>
              <a:t> </a:t>
            </a:r>
            <a:r>
              <a:rPr lang="ko-KR" altLang="en-US" smtClean="0"/>
              <a:t>출입 카드 </a:t>
            </a:r>
            <a:r>
              <a:rPr lang="ko-KR" altLang="en-US" dirty="0" smtClean="0"/>
              <a:t>발급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긴장 한 가득</a:t>
            </a:r>
            <a:r>
              <a:rPr lang="en-US" altLang="ko-KR" dirty="0" smtClean="0"/>
              <a:t>..  </a:t>
            </a:r>
            <a:r>
              <a:rPr lang="ko-KR" altLang="en-US" smtClean="0"/>
              <a:t>각자 방으로 고고</a:t>
            </a:r>
            <a:endParaRPr lang="en-US" altLang="ko-KR" dirty="0" smtClean="0"/>
          </a:p>
          <a:p>
            <a:r>
              <a:rPr lang="ko-KR" altLang="en-US" dirty="0" smtClean="0"/>
              <a:t>사전 공부 </a:t>
            </a:r>
            <a:r>
              <a:rPr lang="en-US" altLang="ko-KR" dirty="0" smtClean="0"/>
              <a:t>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64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DAY1 - Monday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7280" y="3418702"/>
            <a:ext cx="10188558" cy="2450391"/>
          </a:xfrm>
        </p:spPr>
        <p:txBody>
          <a:bodyPr>
            <a:normAutofit/>
          </a:bodyPr>
          <a:lstStyle/>
          <a:p>
            <a:r>
              <a:rPr lang="en-US" altLang="ko-KR" sz="1600" dirty="0" err="1" smtClean="0"/>
              <a:t>Re:Invent</a:t>
            </a:r>
            <a:r>
              <a:rPr lang="en-US" altLang="ko-KR" sz="1600" dirty="0" smtClean="0"/>
              <a:t> </a:t>
            </a:r>
            <a:r>
              <a:rPr lang="ko-KR" altLang="en-US" sz="1600" smtClean="0"/>
              <a:t>첫날 발표한 신규 서비스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/>
              <a:t>AWS Global </a:t>
            </a:r>
            <a:r>
              <a:rPr lang="en-US" altLang="ko-KR" sz="1600" dirty="0" smtClean="0"/>
              <a:t>Accelerator - </a:t>
            </a:r>
            <a:r>
              <a:rPr lang="en-US" altLang="ko-KR" sz="1200" dirty="0"/>
              <a:t>AWS </a:t>
            </a:r>
            <a:r>
              <a:rPr lang="ko-KR" altLang="en-US" sz="1200"/>
              <a:t>글로벌 네트워크를 사용하여 사용자의 인터넷 트래픽을 각 </a:t>
            </a:r>
            <a:r>
              <a:rPr lang="en-US" altLang="ko-KR" sz="1200" dirty="0"/>
              <a:t>AWS </a:t>
            </a:r>
            <a:r>
              <a:rPr lang="ko-KR" altLang="en-US" sz="1200"/>
              <a:t>리전에서 실행중인 애플리케이션으로 바로 연결</a:t>
            </a:r>
            <a:endParaRPr lang="en-US" altLang="ko-KR" sz="1200" dirty="0" smtClean="0"/>
          </a:p>
          <a:p>
            <a:r>
              <a:rPr lang="en-US" altLang="ko-KR" sz="1600" dirty="0" smtClean="0"/>
              <a:t>Transit Gateway - </a:t>
            </a:r>
            <a:r>
              <a:rPr lang="ko-KR" altLang="en-US" sz="1200"/>
              <a:t>단일 게이트웨이를 사용하여 수천 개의 </a:t>
            </a:r>
            <a:r>
              <a:rPr lang="en-US" altLang="ko-KR" sz="1200" dirty="0"/>
              <a:t>VPC (Virtual Private Cloud) </a:t>
            </a:r>
            <a:r>
              <a:rPr lang="ko-KR" altLang="en-US" sz="1200"/>
              <a:t>및 온</a:t>
            </a:r>
            <a:r>
              <a:rPr lang="en-US" altLang="ko-KR" sz="1200" dirty="0"/>
              <a:t>-</a:t>
            </a:r>
            <a:r>
              <a:rPr lang="ko-KR" altLang="en-US" sz="1200"/>
              <a:t>프레미스 네트워크를 연결할 수 </a:t>
            </a:r>
            <a:r>
              <a:rPr lang="ko-KR" altLang="en-US" sz="1200"/>
              <a:t>있는 </a:t>
            </a:r>
            <a:r>
              <a:rPr lang="ko-KR" altLang="en-US" sz="1200" smtClean="0"/>
              <a:t>서비스</a:t>
            </a:r>
            <a:endParaRPr lang="en-US" altLang="ko-KR" sz="1200" dirty="0" smtClean="0"/>
          </a:p>
          <a:p>
            <a:r>
              <a:rPr lang="en-US" altLang="ko-KR" sz="1600" dirty="0" smtClean="0"/>
              <a:t>EC1 </a:t>
            </a:r>
            <a:r>
              <a:rPr lang="en-US" altLang="ko-KR" sz="1600" dirty="0"/>
              <a:t>A1 </a:t>
            </a:r>
            <a:r>
              <a:rPr lang="ko-KR" altLang="en-US" sz="1600" smtClean="0"/>
              <a:t>인스턴스 </a:t>
            </a:r>
            <a:r>
              <a:rPr lang="en-US" altLang="ko-KR" sz="1600" dirty="0" smtClean="0"/>
              <a:t>- </a:t>
            </a:r>
            <a:r>
              <a:rPr lang="en-US" altLang="ko-KR" sz="1200" dirty="0"/>
              <a:t>AWS</a:t>
            </a:r>
            <a:r>
              <a:rPr lang="ko-KR" altLang="en-US" sz="1200"/>
              <a:t>에서 설계한 </a:t>
            </a:r>
            <a:r>
              <a:rPr lang="en-US" altLang="ko-KR" sz="1200" dirty="0"/>
              <a:t>ARM </a:t>
            </a:r>
            <a:r>
              <a:rPr lang="ko-KR" altLang="en-US" sz="1200"/>
              <a:t>기반 </a:t>
            </a:r>
            <a:r>
              <a:rPr lang="en-US" altLang="ko-KR" sz="1200" dirty="0"/>
              <a:t>64</a:t>
            </a:r>
            <a:r>
              <a:rPr lang="ko-KR" altLang="en-US" sz="1200"/>
              <a:t>비트 </a:t>
            </a:r>
            <a:r>
              <a:rPr lang="en-US" altLang="ko-KR" sz="1200" dirty="0"/>
              <a:t>Graviton </a:t>
            </a:r>
            <a:r>
              <a:rPr lang="ko-KR" altLang="en-US" sz="1200"/>
              <a:t>프로세서로 구동되는 최초의 </a:t>
            </a:r>
            <a:r>
              <a:rPr lang="en-US" altLang="ko-KR" sz="1200" dirty="0"/>
              <a:t>EC2 </a:t>
            </a:r>
            <a:r>
              <a:rPr lang="ko-KR" altLang="en-US" sz="1200"/>
              <a:t>인스턴스</a:t>
            </a:r>
            <a:endParaRPr lang="en-US" altLang="ko-KR" sz="1200" dirty="0" smtClean="0"/>
          </a:p>
          <a:p>
            <a:r>
              <a:rPr lang="en-US" altLang="ko-KR" sz="1600" dirty="0" smtClean="0"/>
              <a:t>Firecracker - </a:t>
            </a:r>
            <a:r>
              <a:rPr lang="ko-KR" altLang="en-US" sz="1200"/>
              <a:t>서버리스 운영 모델을 기반으로 안전한 멀티 테넌트 컨테이너 서비스를 만들고 관리하기위한 목적으로 만들어진 오픈 소스 가상화 기술</a:t>
            </a:r>
            <a:endParaRPr lang="en-US" altLang="ko-KR" sz="12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</p:txBody>
      </p:sp>
      <p:pic>
        <p:nvPicPr>
          <p:cNvPr id="3074" name="Picture 2" descr="https://d2908q01vomqb2.cloudfront.net/7b52009b64fd0a2a49e6d8a939753077792b0554/2018/11/27/Ds-rD75XQAAr7Ma.jpg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901" y="1845487"/>
            <a:ext cx="4944779" cy="224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91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Move to </a:t>
            </a:r>
            <a:r>
              <a:rPr lang="en-US" altLang="ko-KR" dirty="0" err="1" smtClean="0"/>
              <a:t>SaaS</a:t>
            </a:r>
            <a:r>
              <a:rPr lang="en-US" altLang="ko-KR" dirty="0" smtClean="0"/>
              <a:t>: Deliver Desktop Apps with Amazon </a:t>
            </a:r>
            <a:r>
              <a:rPr lang="en-US" altLang="ko-KR" dirty="0" err="1" smtClean="0"/>
              <a:t>AppStream</a:t>
            </a:r>
            <a:r>
              <a:rPr lang="en-US" altLang="ko-KR" dirty="0" smtClean="0"/>
              <a:t> 2.0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225" y="1928641"/>
            <a:ext cx="3017043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6805" y="1874646"/>
            <a:ext cx="58416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Chalk Talk </a:t>
            </a:r>
            <a:r>
              <a:rPr lang="ko-KR" altLang="en-US" sz="1400" smtClean="0"/>
              <a:t>이라 참석하는 사람들이 적어서 너무 좋았고</a:t>
            </a:r>
            <a:r>
              <a:rPr lang="en-US" altLang="ko-KR" sz="1400" dirty="0" smtClean="0"/>
              <a:t>, </a:t>
            </a:r>
          </a:p>
          <a:p>
            <a:r>
              <a:rPr lang="ko-KR" altLang="en-US" sz="1400" dirty="0" smtClean="0"/>
              <a:t>첫 세션이라서 어떤 식으로 진행할지 궁금했는데</a:t>
            </a:r>
            <a:r>
              <a:rPr lang="en-US" altLang="ko-KR" sz="1400" dirty="0" smtClean="0"/>
              <a:t>, </a:t>
            </a:r>
            <a:r>
              <a:rPr lang="ko-KR" altLang="en-US" sz="1400" smtClean="0"/>
              <a:t>발표자가 더 긴장한 듯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Chalk Talk </a:t>
            </a:r>
            <a:r>
              <a:rPr lang="ko-KR" altLang="en-US" sz="1400" smtClean="0"/>
              <a:t>이라 그런지 질문을 많이 할 기회가 있었고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유일한 여성 엔지니어로서 </a:t>
            </a:r>
            <a:r>
              <a:rPr lang="ko-KR" altLang="en-US" sz="1400" dirty="0" smtClean="0"/>
              <a:t>질문도 던져봄</a:t>
            </a:r>
            <a:r>
              <a:rPr lang="en-US" altLang="ko-KR" sz="1400" dirty="0" smtClean="0"/>
              <a:t>. </a:t>
            </a:r>
            <a:r>
              <a:rPr lang="ko-KR" altLang="en-US" sz="1400" smtClean="0"/>
              <a:t>ㅋㅋ</a:t>
            </a:r>
            <a:endParaRPr lang="en-US" altLang="ko-KR" sz="1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386805" y="3181483"/>
            <a:ext cx="77314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요약</a:t>
            </a:r>
            <a:r>
              <a:rPr lang="en-US" altLang="ko-KR" sz="1400" b="1" dirty="0" smtClean="0"/>
              <a:t>: </a:t>
            </a:r>
          </a:p>
          <a:p>
            <a:r>
              <a:rPr lang="en-US" altLang="ko-KR" sz="1400" dirty="0"/>
              <a:t>Amazon </a:t>
            </a:r>
            <a:r>
              <a:rPr lang="en-US" altLang="ko-KR" sz="1400" dirty="0" err="1"/>
              <a:t>AppStream</a:t>
            </a:r>
            <a:r>
              <a:rPr lang="en-US" altLang="ko-KR" sz="1400" dirty="0"/>
              <a:t> 2.0</a:t>
            </a:r>
            <a:r>
              <a:rPr lang="ko-KR" altLang="en-US" sz="1400"/>
              <a:t>은 완전관리형 애플리케이션 </a:t>
            </a:r>
            <a:r>
              <a:rPr lang="ko-KR" altLang="en-US" sz="1400"/>
              <a:t>스트리밍 </a:t>
            </a:r>
            <a:r>
              <a:rPr lang="ko-KR" altLang="en-US" sz="1400" smtClean="0"/>
              <a:t>서비스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AppStream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2.0</a:t>
            </a:r>
            <a:r>
              <a:rPr lang="ko-KR" altLang="en-US" sz="1400"/>
              <a:t>을 통해 중앙에서 데스크톱 애플리케이션을 관리하고 모든 컴퓨터의 브라우저로 </a:t>
            </a:r>
            <a:r>
              <a:rPr lang="ko-KR" altLang="en-US" sz="1400"/>
              <a:t>안전하게 </a:t>
            </a:r>
            <a:r>
              <a:rPr lang="ko-KR" altLang="en-US" sz="1400" smtClean="0"/>
              <a:t>제공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윈도우 프로그램을 직접 설치하지 않고</a:t>
            </a:r>
            <a:r>
              <a:rPr lang="en-US" altLang="ko-KR" sz="1400" dirty="0" smtClean="0"/>
              <a:t>, </a:t>
            </a:r>
            <a:r>
              <a:rPr lang="ko-KR" altLang="en-US" sz="1400" smtClean="0"/>
              <a:t>브라우저를 통해 접속 가능하도록 한 서비스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err="1" smtClean="0"/>
              <a:t>파트너사</a:t>
            </a:r>
            <a:r>
              <a:rPr lang="ko-KR" altLang="en-US" sz="1400" dirty="0" smtClean="0"/>
              <a:t> 중 </a:t>
            </a:r>
            <a:r>
              <a:rPr lang="en-US" altLang="ko-KR" sz="1400" dirty="0" err="1" smtClean="0"/>
              <a:t>Multiview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라는 회사에서 제품을 소개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err="1"/>
              <a:t>Multiview</a:t>
            </a:r>
            <a:r>
              <a:rPr lang="en-US" altLang="ko-KR" sz="1400" dirty="0"/>
              <a:t> provides powerful, easy-to-use financial applications to enterprises of any size for accounting and financial planning. </a:t>
            </a:r>
            <a:endParaRPr lang="en-US" altLang="ko-KR" sz="1400" dirty="0" smtClean="0"/>
          </a:p>
          <a:p>
            <a:r>
              <a:rPr lang="en-US" altLang="ko-KR" sz="1400" dirty="0" smtClean="0"/>
              <a:t>Using </a:t>
            </a:r>
            <a:r>
              <a:rPr lang="en-US" altLang="ko-KR" sz="1400" dirty="0"/>
              <a:t>Amazon </a:t>
            </a:r>
            <a:r>
              <a:rPr lang="en-US" altLang="ko-KR" sz="1400" dirty="0" err="1"/>
              <a:t>AppStream</a:t>
            </a:r>
            <a:r>
              <a:rPr lang="en-US" altLang="ko-KR" sz="1400" dirty="0"/>
              <a:t> 2.0, </a:t>
            </a:r>
            <a:r>
              <a:rPr lang="en-US" altLang="ko-KR" sz="1400" dirty="0" err="1"/>
              <a:t>Multiview</a:t>
            </a:r>
            <a:r>
              <a:rPr lang="en-US" altLang="ko-KR" sz="1400" dirty="0"/>
              <a:t> developed a robust software-as-a-service (</a:t>
            </a:r>
            <a:r>
              <a:rPr lang="en-US" altLang="ko-KR" sz="1400" dirty="0" err="1"/>
              <a:t>SaaS</a:t>
            </a:r>
            <a:r>
              <a:rPr lang="en-US" altLang="ko-KR" sz="1400" dirty="0"/>
              <a:t>) offering for their customers.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AppStream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2.0 enabled </a:t>
            </a:r>
            <a:r>
              <a:rPr lang="en-US" altLang="ko-KR" sz="1400" dirty="0" err="1"/>
              <a:t>Multiview</a:t>
            </a:r>
            <a:r>
              <a:rPr lang="en-US" altLang="ko-KR" sz="1400" dirty="0"/>
              <a:t> to pivot their business to a cloud-first model without rewriting their application for the web.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2346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at the Edge : Using AR &amp; ML to Provide Real-Time Industrial Monitoring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17" y="1912167"/>
            <a:ext cx="4239464" cy="3179598"/>
          </a:xfrm>
        </p:spPr>
      </p:pic>
      <p:sp>
        <p:nvSpPr>
          <p:cNvPr id="5" name="TextBox 4"/>
          <p:cNvSpPr txBox="1"/>
          <p:nvPr/>
        </p:nvSpPr>
        <p:spPr>
          <a:xfrm>
            <a:off x="1178991" y="5194520"/>
            <a:ext cx="10092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Chalk Talk </a:t>
            </a:r>
            <a:r>
              <a:rPr lang="ko-KR" altLang="en-US" sz="1400" smtClean="0"/>
              <a:t>이라고 너무 </a:t>
            </a:r>
            <a:r>
              <a:rPr lang="ko-KR" altLang="en-US" sz="1400" smtClean="0"/>
              <a:t>준비없이 </a:t>
            </a:r>
            <a:r>
              <a:rPr lang="ko-KR" altLang="en-US" sz="1400" smtClean="0"/>
              <a:t>발표 </a:t>
            </a:r>
            <a:r>
              <a:rPr lang="ko-KR" altLang="en-US" sz="1400" smtClean="0"/>
              <a:t>한다는 인상이 있음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r>
              <a:rPr lang="en-US" altLang="ko-KR" sz="1400" dirty="0" smtClean="0"/>
              <a:t>Conveyor </a:t>
            </a:r>
            <a:r>
              <a:rPr lang="en-US" altLang="ko-KR" sz="1400" dirty="0" smtClean="0"/>
              <a:t>Belt </a:t>
            </a:r>
            <a:r>
              <a:rPr lang="ko-KR" altLang="en-US" sz="1400" smtClean="0"/>
              <a:t>데모를 하는데 </a:t>
            </a:r>
            <a:r>
              <a:rPr lang="ko-KR" altLang="en-US" sz="1400" smtClean="0"/>
              <a:t>데모가 매끄럽지도 않아서</a:t>
            </a:r>
            <a:r>
              <a:rPr lang="en-US" altLang="ko-KR" sz="1400" dirty="0"/>
              <a:t> </a:t>
            </a:r>
            <a:r>
              <a:rPr lang="ko-KR" altLang="en-US" sz="1400" smtClean="0"/>
              <a:t>좀 실망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30</a:t>
            </a:r>
            <a:r>
              <a:rPr lang="ko-KR" altLang="en-US" sz="1400" smtClean="0"/>
              <a:t>분간 데모 </a:t>
            </a:r>
            <a:r>
              <a:rPr lang="ko-KR" altLang="en-US" sz="1400" dirty="0" smtClean="0"/>
              <a:t>하나 </a:t>
            </a:r>
            <a:r>
              <a:rPr lang="ko-KR" altLang="en-US" sz="1400" smtClean="0"/>
              <a:t>보여주고 </a:t>
            </a:r>
            <a:r>
              <a:rPr lang="en-US" altLang="ko-KR" sz="1400" dirty="0" smtClean="0"/>
              <a:t>30</a:t>
            </a:r>
            <a:r>
              <a:rPr lang="ko-KR" altLang="en-US" sz="1400" smtClean="0"/>
              <a:t>분간 </a:t>
            </a:r>
            <a:r>
              <a:rPr lang="ko-KR" altLang="en-US" sz="1400" smtClean="0"/>
              <a:t>토론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650854" y="11179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hlinkClick r:id="rId3"/>
              </a:rPr>
              <a:t>원본 슬라이드 공유</a:t>
            </a:r>
            <a:endParaRPr lang="ko-KR" altLang="en-US" dirty="0"/>
          </a:p>
        </p:txBody>
      </p:sp>
      <p:pic>
        <p:nvPicPr>
          <p:cNvPr id="1028" name="Picture 4" descr="Sumerian Scene&#10;Reported state&#10;Desired state&#10;Direction arrows (state machines)&#10;AWS IoT Shadow&#10;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208" y="1912165"/>
            <a:ext cx="5652621" cy="31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40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AWS Certification Lounge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6" y="1857836"/>
            <a:ext cx="4701636" cy="3526227"/>
          </a:xfrm>
        </p:spPr>
      </p:pic>
      <p:sp>
        <p:nvSpPr>
          <p:cNvPr id="5" name="TextBox 4"/>
          <p:cNvSpPr txBox="1"/>
          <p:nvPr/>
        </p:nvSpPr>
        <p:spPr>
          <a:xfrm>
            <a:off x="5140026" y="4594495"/>
            <a:ext cx="70047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AWS </a:t>
            </a:r>
            <a:r>
              <a:rPr lang="ko-KR" altLang="en-US" sz="1400" smtClean="0"/>
              <a:t>자격증이 있는 사람만 출입 가능한 곳인데</a:t>
            </a:r>
            <a:r>
              <a:rPr lang="en-US" altLang="ko-KR" sz="1400" dirty="0" smtClean="0"/>
              <a:t>, </a:t>
            </a:r>
            <a:r>
              <a:rPr lang="ko-KR" altLang="en-US" sz="1400" smtClean="0"/>
              <a:t>여기 들어가면 먹을 게 많을 줄 알았지만</a:t>
            </a:r>
            <a:r>
              <a:rPr lang="en-US" altLang="ko-KR" sz="1400" dirty="0"/>
              <a:t> </a:t>
            </a:r>
            <a:r>
              <a:rPr lang="ko-KR" altLang="en-US" sz="1400" smtClean="0"/>
              <a:t>대실망</a:t>
            </a:r>
            <a:r>
              <a:rPr lang="en-US" altLang="ko-KR" sz="1400" dirty="0" smtClean="0"/>
              <a:t>!! </a:t>
            </a:r>
          </a:p>
          <a:p>
            <a:r>
              <a:rPr lang="ko-KR" altLang="en-US" sz="1400" dirty="0" smtClean="0"/>
              <a:t>대신 편한 </a:t>
            </a:r>
            <a:r>
              <a:rPr lang="ko-KR" altLang="en-US" sz="1400" dirty="0" err="1" smtClean="0"/>
              <a:t>쇼파와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컴퓨터하기</a:t>
            </a:r>
            <a:r>
              <a:rPr lang="ko-KR" altLang="en-US" sz="1400" dirty="0" smtClean="0"/>
              <a:t> 좋은 환경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+ </a:t>
            </a:r>
            <a:r>
              <a:rPr lang="ko-KR" altLang="en-US" sz="1400" smtClean="0"/>
              <a:t>선물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smtClean="0"/>
              <a:t>티셔츠</a:t>
            </a:r>
            <a:r>
              <a:rPr lang="en-US" altLang="ko-KR" sz="1400" dirty="0" smtClean="0"/>
              <a:t>,</a:t>
            </a:r>
            <a:r>
              <a:rPr lang="ko-KR" altLang="en-US" sz="1400" smtClean="0"/>
              <a:t>물통</a:t>
            </a:r>
            <a:r>
              <a:rPr lang="en-US" altLang="ko-KR" sz="1400" dirty="0" smtClean="0"/>
              <a:t>,</a:t>
            </a:r>
            <a:r>
              <a:rPr lang="ko-KR" altLang="en-US" sz="1400" smtClean="0"/>
              <a:t>모자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저 개발자 티셔츠에 </a:t>
            </a:r>
            <a:r>
              <a:rPr lang="en-US" altLang="ko-KR" sz="1400" dirty="0" smtClean="0"/>
              <a:t>0101010 </a:t>
            </a:r>
            <a:r>
              <a:rPr lang="ko-KR" altLang="en-US" sz="1400" smtClean="0"/>
              <a:t>이게 너무 징그럽</a:t>
            </a:r>
            <a:r>
              <a:rPr lang="en-US" altLang="ko-KR" sz="1400" dirty="0" smtClean="0"/>
              <a:t>..</a:t>
            </a:r>
          </a:p>
          <a:p>
            <a:r>
              <a:rPr lang="ko-KR" altLang="en-US" sz="1400" dirty="0" smtClean="0"/>
              <a:t>물통은 나름 </a:t>
            </a:r>
            <a:r>
              <a:rPr lang="ko-KR" altLang="en-US" sz="1400" dirty="0" err="1" smtClean="0"/>
              <a:t>퀄리티는</a:t>
            </a:r>
            <a:r>
              <a:rPr lang="ko-KR" altLang="en-US" sz="1400" dirty="0" smtClean="0"/>
              <a:t> 있는 듯하고</a:t>
            </a:r>
            <a:r>
              <a:rPr lang="en-US" altLang="ko-KR" sz="1400" dirty="0" smtClean="0"/>
              <a:t>, </a:t>
            </a:r>
            <a:r>
              <a:rPr lang="ko-KR" altLang="en-US" sz="1400" smtClean="0"/>
              <a:t>모자는 </a:t>
            </a:r>
            <a:r>
              <a:rPr lang="ko-KR" altLang="en-US" sz="1400" smtClean="0"/>
              <a:t>사람들이 왜 쓰던거 주냐고</a:t>
            </a:r>
            <a:r>
              <a:rPr lang="en-US" altLang="ko-KR" sz="1400" dirty="0" smtClean="0"/>
              <a:t>..</a:t>
            </a:r>
            <a:r>
              <a:rPr lang="ko-KR" altLang="en-US" sz="1400" smtClean="0"/>
              <a:t>그만큼 낡아보이는 스타일</a:t>
            </a:r>
            <a:r>
              <a:rPr lang="en-US" altLang="ko-KR" sz="1400" dirty="0" smtClean="0"/>
              <a:t>… 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27" y="1833122"/>
            <a:ext cx="2727108" cy="2727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10" y="1450651"/>
            <a:ext cx="4179058" cy="31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8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Ten Tips and Tricks for Improving Your </a:t>
            </a:r>
            <a:r>
              <a:rPr lang="en-US" altLang="ko-KR" dirty="0" err="1" smtClean="0"/>
              <a:t>GraphQL</a:t>
            </a:r>
            <a:r>
              <a:rPr lang="en-US" altLang="ko-KR" dirty="0" smtClean="0"/>
              <a:t> API with AWS </a:t>
            </a:r>
            <a:r>
              <a:rPr lang="en-US" altLang="ko-KR" dirty="0" err="1" smtClean="0"/>
              <a:t>AppSync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6" y="1996734"/>
            <a:ext cx="3343851" cy="250788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68" y="1996030"/>
            <a:ext cx="3343852" cy="2507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507" y="5349397"/>
            <a:ext cx="74619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10</a:t>
            </a:r>
            <a:r>
              <a:rPr lang="ko-KR" altLang="en-US" sz="1200" smtClean="0"/>
              <a:t>가지 팁이라고 제목은 되어 있지만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여러가지 </a:t>
            </a:r>
            <a:r>
              <a:rPr lang="en-US" altLang="ko-KR" sz="1200" dirty="0" smtClean="0"/>
              <a:t>best practice</a:t>
            </a:r>
            <a:r>
              <a:rPr lang="ko-KR" altLang="en-US" sz="1200" smtClean="0"/>
              <a:t>를 공유하는 세션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주요 관심사는 </a:t>
            </a:r>
            <a:r>
              <a:rPr lang="ko-KR" altLang="en-US" sz="1200" dirty="0" smtClean="0"/>
              <a:t>람다 </a:t>
            </a:r>
            <a:r>
              <a:rPr lang="ko-KR" altLang="en-US" sz="1200" dirty="0" smtClean="0"/>
              <a:t>하나로 </a:t>
            </a:r>
            <a:r>
              <a:rPr lang="en-US" altLang="ko-KR" sz="1200" dirty="0" err="1" smtClean="0"/>
              <a:t>DynamoDB</a:t>
            </a:r>
            <a:r>
              <a:rPr lang="en-US" altLang="ko-KR" sz="1200" dirty="0" smtClean="0"/>
              <a:t> </a:t>
            </a:r>
            <a:r>
              <a:rPr lang="ko-KR" altLang="en-US" sz="1200" smtClean="0"/>
              <a:t>쿼리를 할때 장단점이 있고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Appsync</a:t>
            </a:r>
            <a:r>
              <a:rPr lang="ko-KR" altLang="en-US" sz="1200" smtClean="0"/>
              <a:t>가</a:t>
            </a:r>
            <a:r>
              <a:rPr lang="en-US" altLang="ko-KR" sz="1200" dirty="0" smtClean="0"/>
              <a:t> </a:t>
            </a:r>
            <a:r>
              <a:rPr lang="ko-KR" altLang="en-US" sz="1200" smtClean="0"/>
              <a:t>없어도 </a:t>
            </a:r>
            <a:r>
              <a:rPr lang="en-US" altLang="ko-KR" sz="1200" dirty="0" err="1" smtClean="0"/>
              <a:t>Serverless</a:t>
            </a:r>
            <a:r>
              <a:rPr lang="en-US" altLang="ko-KR" sz="1200" dirty="0" smtClean="0"/>
              <a:t> </a:t>
            </a:r>
            <a:r>
              <a:rPr lang="ko-KR" altLang="en-US" sz="1200" smtClean="0"/>
              <a:t>로 이미 가능함</a:t>
            </a:r>
            <a:endParaRPr lang="en-US" altLang="ko-KR" sz="1200" dirty="0" smtClean="0"/>
          </a:p>
          <a:p>
            <a:r>
              <a:rPr lang="ko-KR" altLang="en-US" sz="1200" dirty="0" smtClean="0"/>
              <a:t>실제로 </a:t>
            </a:r>
            <a:r>
              <a:rPr lang="ko-KR" altLang="en-US" sz="1200" dirty="0" smtClean="0"/>
              <a:t>해서 경험을 해봐야 할 듯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B2B Home </a:t>
            </a:r>
            <a:r>
              <a:rPr lang="en-US" altLang="ko-KR" sz="1200" dirty="0" err="1" smtClean="0"/>
              <a:t>IoT</a:t>
            </a:r>
            <a:r>
              <a:rPr lang="en-US" altLang="ko-KR" sz="1200" dirty="0" smtClean="0"/>
              <a:t> core</a:t>
            </a:r>
            <a:r>
              <a:rPr lang="ko-KR" altLang="en-US" sz="1200" smtClean="0"/>
              <a:t>에 적용을 재미로 한번 해볼 </a:t>
            </a:r>
            <a:r>
              <a:rPr lang="ko-KR" altLang="en-US" sz="1200" smtClean="0"/>
              <a:t>생각</a:t>
            </a:r>
            <a:r>
              <a:rPr lang="en-US" altLang="ko-KR" sz="1200" dirty="0" smtClean="0"/>
              <a:t>…</a:t>
            </a:r>
          </a:p>
          <a:p>
            <a:r>
              <a:rPr lang="en-US" altLang="ko-KR" sz="1200" dirty="0"/>
              <a:t>https://serverless.com/blog/make-serverless-graphql-api-using-lambda-dynamodb/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606724" y="6667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hlinkClick r:id="rId4"/>
              </a:rPr>
              <a:t>원본 슬라이드 공유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616" y="2002747"/>
            <a:ext cx="4989435" cy="24056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9507" y="4610733"/>
            <a:ext cx="5648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Should I use a single Lambda function?</a:t>
            </a:r>
          </a:p>
          <a:p>
            <a:r>
              <a:rPr lang="en-US" altLang="ko-KR" sz="1400" dirty="0" smtClean="0"/>
              <a:t>A single function – </a:t>
            </a:r>
            <a:r>
              <a:rPr lang="ko-KR" altLang="en-US" sz="1400" smtClean="0"/>
              <a:t>람다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warm up </a:t>
            </a:r>
            <a:r>
              <a:rPr lang="ko-KR" altLang="en-US" sz="1400" smtClean="0"/>
              <a:t>에 득이 있고</a:t>
            </a:r>
            <a:r>
              <a:rPr lang="en-US" altLang="ko-KR" sz="1400" dirty="0" smtClean="0"/>
              <a:t>, resolver</a:t>
            </a:r>
            <a:r>
              <a:rPr lang="ko-KR" altLang="en-US" sz="1400" smtClean="0"/>
              <a:t>를 관리하기 편함</a:t>
            </a:r>
            <a:endParaRPr lang="en-US" altLang="ko-KR" sz="1400" dirty="0" smtClean="0"/>
          </a:p>
          <a:p>
            <a:r>
              <a:rPr lang="en-US" altLang="ko-KR" sz="1400" dirty="0" smtClean="0"/>
              <a:t>Many functions – </a:t>
            </a:r>
            <a:r>
              <a:rPr lang="ko-KR" altLang="en-US" sz="1400" smtClean="0"/>
              <a:t>분리</a:t>
            </a:r>
            <a:r>
              <a:rPr lang="en-US" altLang="ko-KR" sz="1400" dirty="0" smtClean="0"/>
              <a:t>, resolver</a:t>
            </a:r>
            <a:r>
              <a:rPr lang="ko-KR" altLang="en-US" sz="1400" smtClean="0"/>
              <a:t>를 별도로 관리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50492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DAY2 - Tuesday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06285690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2391</TotalTime>
  <Words>747</Words>
  <Application>Microsoft Office PowerPoint</Application>
  <PresentationFormat>와이드스크린</PresentationFormat>
  <Paragraphs>109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AmazonEmber</vt:lpstr>
      <vt:lpstr>AmazonEmberBold</vt:lpstr>
      <vt:lpstr>맑은 고딕</vt:lpstr>
      <vt:lpstr>Arial</vt:lpstr>
      <vt:lpstr>Calibri</vt:lpstr>
      <vt:lpstr>Calibri Light</vt:lpstr>
      <vt:lpstr>Consolas</vt:lpstr>
      <vt:lpstr>추억</vt:lpstr>
      <vt:lpstr>Re:Invent</vt:lpstr>
      <vt:lpstr>DAY0</vt:lpstr>
      <vt:lpstr>Registration</vt:lpstr>
      <vt:lpstr>DAY1 - Monday</vt:lpstr>
      <vt:lpstr>Move to SaaS: Deliver Desktop Apps with Amazon AppStream 2.0</vt:lpstr>
      <vt:lpstr>IoT at the Edge : Using AR &amp; ML to Provide Real-Time Industrial Monitoring</vt:lpstr>
      <vt:lpstr>AWS Certification Lounge</vt:lpstr>
      <vt:lpstr>Ten Tips and Tricks for Improving Your GraphQL API with AWS AppSync</vt:lpstr>
      <vt:lpstr>DAY2 - Tuesday</vt:lpstr>
      <vt:lpstr>Amazon S3 Security Settings &amp; Controls</vt:lpstr>
      <vt:lpstr>How Amazon.com Migrates Inventory Management Systems</vt:lpstr>
      <vt:lpstr>Amazon Connect</vt:lpstr>
      <vt:lpstr>DAY3 - Wednesday</vt:lpstr>
      <vt:lpstr>Keynote – 유용해 보이는 서비스</vt:lpstr>
      <vt:lpstr>[New] Introduction to Amazon CloudWatch Logs Insights</vt:lpstr>
      <vt:lpstr>DAY4 - Thursday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Re:Invent</dc:title>
  <dc:creator>조현정/선임연구원/컨버전스센터 IoT선행연구실 IIT팀(cecilia.cho@lge.com)</dc:creator>
  <cp:lastModifiedBy>조현정/선임연구원/컨버전스센터 IoT선행연구실 IIT팀(cecilia.cho@lge.com)</cp:lastModifiedBy>
  <cp:revision>26</cp:revision>
  <dcterms:created xsi:type="dcterms:W3CDTF">2018-11-27T06:24:23Z</dcterms:created>
  <dcterms:modified xsi:type="dcterms:W3CDTF">2018-11-29T16:42:54Z</dcterms:modified>
</cp:coreProperties>
</file>